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26"/>
  </p:notesMasterIdLst>
  <p:handoutMasterIdLst>
    <p:handoutMasterId r:id="rId27"/>
  </p:handoutMasterIdLst>
  <p:sldIdLst>
    <p:sldId id="256" r:id="rId2"/>
    <p:sldId id="257" r:id="rId3"/>
    <p:sldId id="27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43" d="100"/>
          <a:sy n="43" d="100"/>
        </p:scale>
        <p:origin x="-172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40C49E7-046D-4942-8B97-144C2B5B907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8B31F84-AF2A-4566-99F7-CA31E1C0F52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B68AEF1-C8BA-46EB-A645-7377F2F14068}" type="slidenum">
              <a:rPr lang="en-US"/>
              <a:pPr/>
              <a:t>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2048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049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r>
              <a:rPr lang="en-US"/>
              <a:t>7th April 2008</a:t>
            </a:r>
          </a:p>
        </p:txBody>
      </p:sp>
      <p:sp>
        <p:nvSpPr>
          <p:cNvPr id="11" name="Rectangle 10"/>
          <p:cNvSpPr>
            <a:spLocks noGrp="1" noChangeArrowheads="1"/>
          </p:cNvSpPr>
          <p:nvPr>
            <p:ph type="ftr" sz="quarter" idx="11"/>
          </p:nvPr>
        </p:nvSpPr>
        <p:spPr/>
        <p:txBody>
          <a:bodyPr/>
          <a:lstStyle>
            <a:lvl1pPr algn="r">
              <a:defRPr/>
            </a:lvl1pPr>
          </a:lstStyle>
          <a:p>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52534EF8-52E3-4ADB-920F-E03621DABA3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7735EC30-A423-4CD1-88C4-E6DD0401B07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1F6DA0C9-0FD3-4C21-97D3-0AE9D6E5AAD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CFE7FDE8-A6BD-4309-8C0A-96E59D73291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FF07ADEE-D0B1-4EE8-8497-27C2975FA1A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4ED31C40-8C62-4B39-83B6-03207F17CD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8" name="Rectangle 12"/>
          <p:cNvSpPr>
            <a:spLocks noGrp="1" noChangeArrowheads="1"/>
          </p:cNvSpPr>
          <p:nvPr>
            <p:ph type="ftr" sz="quarter" idx="11"/>
          </p:nvPr>
        </p:nvSpPr>
        <p:spPr>
          <a:ln/>
        </p:spPr>
        <p:txBody>
          <a:bodyPr/>
          <a:lstStyle>
            <a:lvl1pPr>
              <a:defRPr/>
            </a:lvl1pPr>
          </a:lstStyle>
          <a:p>
            <a:endParaRPr lang="en-US"/>
          </a:p>
        </p:txBody>
      </p:sp>
      <p:sp>
        <p:nvSpPr>
          <p:cNvPr id="9" name="Rectangle 13"/>
          <p:cNvSpPr>
            <a:spLocks noGrp="1" noChangeArrowheads="1"/>
          </p:cNvSpPr>
          <p:nvPr>
            <p:ph type="sldNum" sz="quarter" idx="12"/>
          </p:nvPr>
        </p:nvSpPr>
        <p:spPr>
          <a:ln/>
        </p:spPr>
        <p:txBody>
          <a:bodyPr/>
          <a:lstStyle>
            <a:lvl1pPr>
              <a:defRPr/>
            </a:lvl1pPr>
          </a:lstStyle>
          <a:p>
            <a:fld id="{0B18D585-3AF1-4ECD-AD12-86621777468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4" name="Rectangle 12"/>
          <p:cNvSpPr>
            <a:spLocks noGrp="1" noChangeArrowheads="1"/>
          </p:cNvSpPr>
          <p:nvPr>
            <p:ph type="ftr" sz="quarter" idx="11"/>
          </p:nvPr>
        </p:nvSpPr>
        <p:spPr>
          <a:ln/>
        </p:spPr>
        <p:txBody>
          <a:bodyPr/>
          <a:lstStyle>
            <a:lvl1pPr>
              <a:defRPr/>
            </a:lvl1pPr>
          </a:lstStyle>
          <a:p>
            <a:endParaRPr lang="en-US"/>
          </a:p>
        </p:txBody>
      </p:sp>
      <p:sp>
        <p:nvSpPr>
          <p:cNvPr id="5" name="Rectangle 13"/>
          <p:cNvSpPr>
            <a:spLocks noGrp="1" noChangeArrowheads="1"/>
          </p:cNvSpPr>
          <p:nvPr>
            <p:ph type="sldNum" sz="quarter" idx="12"/>
          </p:nvPr>
        </p:nvSpPr>
        <p:spPr>
          <a:ln/>
        </p:spPr>
        <p:txBody>
          <a:bodyPr/>
          <a:lstStyle>
            <a:lvl1pPr>
              <a:defRPr/>
            </a:lvl1pPr>
          </a:lstStyle>
          <a:p>
            <a:fld id="{63AC1DD6-CEB4-491F-81C5-6E3095F14F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3" name="Rectangle 12"/>
          <p:cNvSpPr>
            <a:spLocks noGrp="1" noChangeArrowheads="1"/>
          </p:cNvSpPr>
          <p:nvPr>
            <p:ph type="ftr" sz="quarter" idx="11"/>
          </p:nvPr>
        </p:nvSpPr>
        <p:spPr>
          <a:ln/>
        </p:spPr>
        <p:txBody>
          <a:bodyPr/>
          <a:lstStyle>
            <a:lvl1pPr>
              <a:defRPr/>
            </a:lvl1pPr>
          </a:lstStyle>
          <a:p>
            <a:endParaRPr lang="en-US"/>
          </a:p>
        </p:txBody>
      </p:sp>
      <p:sp>
        <p:nvSpPr>
          <p:cNvPr id="4" name="Rectangle 13"/>
          <p:cNvSpPr>
            <a:spLocks noGrp="1" noChangeArrowheads="1"/>
          </p:cNvSpPr>
          <p:nvPr>
            <p:ph type="sldNum" sz="quarter" idx="12"/>
          </p:nvPr>
        </p:nvSpPr>
        <p:spPr>
          <a:ln/>
        </p:spPr>
        <p:txBody>
          <a:bodyPr/>
          <a:lstStyle>
            <a:lvl1pPr>
              <a:defRPr/>
            </a:lvl1pPr>
          </a:lstStyle>
          <a:p>
            <a:fld id="{43BB011A-A721-4857-BF35-2AEAC601EDE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ED98FEE8-C9C5-4BB6-9CCE-506ADEA48D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7th April 2008</a:t>
            </a:r>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EAC28C69-0720-4F19-ABC2-B145CEE49D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946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1946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946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946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r>
              <a:rPr lang="en-US"/>
              <a:t>7th April 2008</a:t>
            </a:r>
          </a:p>
        </p:txBody>
      </p:sp>
      <p:sp>
        <p:nvSpPr>
          <p:cNvPr id="1946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946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B43556B3-C3D9-43D6-8CF3-6D50BC99650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3200" u="sng" smtClean="0"/>
              <a:t>GENERAL SYSTEM OF FINANCIAL MANAGEMENT</a:t>
            </a:r>
            <a:br>
              <a:rPr lang="en-US" sz="3200" u="sng" smtClean="0"/>
            </a:br>
            <a:r>
              <a:rPr lang="en-US" sz="2400" u="sng" smtClean="0"/>
              <a:t>(Including General Principles of Expenditure &amp; Payment)</a:t>
            </a:r>
          </a:p>
        </p:txBody>
      </p:sp>
      <p:sp>
        <p:nvSpPr>
          <p:cNvPr id="3075" name="Rectangle 3"/>
          <p:cNvSpPr>
            <a:spLocks noGrp="1" noChangeArrowheads="1"/>
          </p:cNvSpPr>
          <p:nvPr>
            <p:ph type="subTitle" idx="1"/>
          </p:nvPr>
        </p:nvSpPr>
        <p:spPr/>
        <p:txBody>
          <a:bodyPr/>
          <a:lstStyle/>
          <a:p>
            <a:pPr eaLnBrk="1" hangingPunct="1">
              <a:lnSpc>
                <a:spcPct val="80000"/>
              </a:lnSpc>
            </a:pP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E58B16D9-1D79-4964-9E96-57F642099152}" type="slidenum">
              <a:rPr lang="en-US"/>
              <a:pPr/>
              <a:t>10</a:t>
            </a:fld>
            <a:endParaRPr lang="en-US"/>
          </a:p>
        </p:txBody>
      </p:sp>
      <p:sp>
        <p:nvSpPr>
          <p:cNvPr id="12291"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2292" name="Rectangle 3"/>
          <p:cNvSpPr>
            <a:spLocks noGrp="1" noChangeArrowheads="1"/>
          </p:cNvSpPr>
          <p:nvPr>
            <p:ph type="body" idx="1"/>
          </p:nvPr>
        </p:nvSpPr>
        <p:spPr/>
        <p:txBody>
          <a:bodyPr/>
          <a:lstStyle/>
          <a:p>
            <a:pPr eaLnBrk="1" hangingPunct="1">
              <a:buFont typeface="Wingdings" pitchFamily="2" charset="2"/>
              <a:buNone/>
            </a:pPr>
            <a:r>
              <a:rPr lang="en-US" smtClean="0"/>
              <a:t> </a:t>
            </a:r>
            <a:r>
              <a:rPr lang="en-US" sz="2400" b="1" smtClean="0"/>
              <a:t>3.  In cases where it becomes necessary to issue a sanction to expenditure before funds are communicated, the sanction should specify that such expenditure is subject to funds being communicated in the Budget of the year.</a:t>
            </a:r>
          </a:p>
          <a:p>
            <a:pPr eaLnBrk="1" hangingPunct="1">
              <a:buFont typeface="Wingdings" pitchFamily="2" charset="2"/>
              <a:buNone/>
            </a:pPr>
            <a:endParaRPr lang="en-US" sz="2400" b="1" smtClean="0"/>
          </a:p>
          <a:p>
            <a:pPr algn="r" eaLnBrk="1" hangingPunct="1">
              <a:buFont typeface="Wingdings" pitchFamily="2" charset="2"/>
              <a:buNone/>
            </a:pPr>
            <a:r>
              <a:rPr lang="en-US" sz="2400" b="1" smtClean="0"/>
              <a:t>[Rule 25 of GFRs]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0C5254E7-CAE6-4290-9FFB-98A7059C7A8D}" type="slidenum">
              <a:rPr lang="en-US"/>
              <a:pPr/>
              <a:t>11</a:t>
            </a:fld>
            <a:endParaRPr lang="en-US"/>
          </a:p>
        </p:txBody>
      </p:sp>
      <p:sp>
        <p:nvSpPr>
          <p:cNvPr id="13315"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3316" name="Rectangle 3"/>
          <p:cNvSpPr>
            <a:spLocks noGrp="1" noChangeArrowheads="1"/>
          </p:cNvSpPr>
          <p:nvPr>
            <p:ph type="body" idx="1"/>
          </p:nvPr>
        </p:nvSpPr>
        <p:spPr>
          <a:xfrm>
            <a:off x="838200" y="2362200"/>
            <a:ext cx="7693025" cy="4114800"/>
          </a:xfrm>
        </p:spPr>
        <p:txBody>
          <a:bodyPr/>
          <a:lstStyle/>
          <a:p>
            <a:pPr eaLnBrk="1" hangingPunct="1">
              <a:lnSpc>
                <a:spcPct val="80000"/>
              </a:lnSpc>
              <a:buFont typeface="Wingdings" pitchFamily="2" charset="2"/>
              <a:buNone/>
            </a:pPr>
            <a:r>
              <a:rPr lang="en-US" sz="2400" b="1" smtClean="0"/>
              <a:t>9.	STANDARDS OF FINANCIAL PROPRIETY:</a:t>
            </a:r>
          </a:p>
          <a:p>
            <a:pPr eaLnBrk="1" hangingPunct="1">
              <a:lnSpc>
                <a:spcPct val="80000"/>
              </a:lnSpc>
              <a:buFont typeface="Wingdings" pitchFamily="2" charset="2"/>
              <a:buNone/>
            </a:pPr>
            <a:r>
              <a:rPr lang="en-US" sz="2400" b="1" smtClean="0"/>
              <a:t>	Among the principles on which emphasis is generally laid are the following :</a:t>
            </a:r>
          </a:p>
          <a:p>
            <a:pPr eaLnBrk="1" hangingPunct="1">
              <a:lnSpc>
                <a:spcPct val="80000"/>
              </a:lnSpc>
              <a:buFont typeface="Wingdings" pitchFamily="2" charset="2"/>
              <a:buNone/>
            </a:pPr>
            <a:endParaRPr lang="en-US" sz="2400" b="1" smtClean="0"/>
          </a:p>
          <a:p>
            <a:pPr eaLnBrk="1" hangingPunct="1">
              <a:lnSpc>
                <a:spcPct val="80000"/>
              </a:lnSpc>
              <a:buFont typeface="Wingdings" pitchFamily="2" charset="2"/>
              <a:buNone/>
            </a:pPr>
            <a:r>
              <a:rPr lang="en-US" sz="2400" b="1" smtClean="0"/>
              <a:t> (i) Every officer is expected to exercise the same vigilance in respect of expenditure incurred from public moneys as a person of ordinary prudence would exercise in respect of expenditure of his own money.</a:t>
            </a:r>
          </a:p>
          <a:p>
            <a:pPr eaLnBrk="1" hangingPunct="1">
              <a:lnSpc>
                <a:spcPct val="80000"/>
              </a:lnSpc>
              <a:buFont typeface="Wingdings" pitchFamily="2" charset="2"/>
              <a:buNone/>
            </a:pPr>
            <a:endParaRPr lang="en-US" sz="2400" b="1" smtClean="0"/>
          </a:p>
          <a:p>
            <a:pPr eaLnBrk="1" hangingPunct="1">
              <a:lnSpc>
                <a:spcPct val="80000"/>
              </a:lnSpc>
              <a:buFont typeface="Wingdings" pitchFamily="2" charset="2"/>
              <a:buNone/>
            </a:pPr>
            <a:r>
              <a:rPr lang="en-US" sz="2400" b="1" smtClean="0"/>
              <a:t>  (ii) The expenditure should not be prima facie more than the occasion demands.</a:t>
            </a:r>
          </a:p>
          <a:p>
            <a:pPr eaLnBrk="1" hangingPunct="1">
              <a:lnSpc>
                <a:spcPct val="80000"/>
              </a:lnSpc>
              <a:buFont typeface="Wingdings" pitchFamily="2" charset="2"/>
              <a:buNone/>
            </a:pPr>
            <a:r>
              <a:rPr lang="en-US" sz="2400" b="1"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1788B2F8-F2F9-4B36-BEDD-6644CDACC897}" type="slidenum">
              <a:rPr lang="en-US"/>
              <a:pPr/>
              <a:t>12</a:t>
            </a:fld>
            <a:endParaRPr lang="en-US"/>
          </a:p>
        </p:txBody>
      </p:sp>
      <p:sp>
        <p:nvSpPr>
          <p:cNvPr id="14339"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4340" name="Rectangle 3"/>
          <p:cNvSpPr>
            <a:spLocks noGrp="1" noChangeArrowheads="1"/>
          </p:cNvSpPr>
          <p:nvPr>
            <p:ph type="body" idx="1"/>
          </p:nvPr>
        </p:nvSpPr>
        <p:spPr>
          <a:xfrm>
            <a:off x="838200" y="2362200"/>
            <a:ext cx="7693025" cy="4267200"/>
          </a:xfrm>
        </p:spPr>
        <p:txBody>
          <a:bodyPr/>
          <a:lstStyle/>
          <a:p>
            <a:pPr marL="577850" indent="-577850" eaLnBrk="1" hangingPunct="1">
              <a:lnSpc>
                <a:spcPct val="90000"/>
              </a:lnSpc>
              <a:buFont typeface="Wingdings" pitchFamily="2" charset="2"/>
              <a:buNone/>
            </a:pPr>
            <a:r>
              <a:rPr lang="en-US" sz="2400" b="1" smtClean="0"/>
              <a:t>(iii)   No authority should exercise its powers of sanctioning expenditure to pass an order which will be directly or indirectly to its own advantage.</a:t>
            </a:r>
          </a:p>
          <a:p>
            <a:pPr marL="577850" indent="-577850" eaLnBrk="1" hangingPunct="1">
              <a:lnSpc>
                <a:spcPct val="90000"/>
              </a:lnSpc>
              <a:buFont typeface="Wingdings" pitchFamily="2" charset="2"/>
              <a:buNone/>
            </a:pPr>
            <a:endParaRPr lang="en-US" sz="2400" b="1" smtClean="0"/>
          </a:p>
          <a:p>
            <a:pPr marL="577850" indent="-577850" eaLnBrk="1" hangingPunct="1">
              <a:lnSpc>
                <a:spcPct val="90000"/>
              </a:lnSpc>
              <a:buFont typeface="Wingdings" pitchFamily="2" charset="2"/>
              <a:buNone/>
            </a:pPr>
            <a:r>
              <a:rPr lang="en-US" sz="2400" b="1" smtClean="0"/>
              <a:t>(iv)	Expenditure from public moneys should not be incurred for the benefit of a particular person or a section of people, unless –</a:t>
            </a:r>
          </a:p>
          <a:p>
            <a:pPr marL="577850" indent="-577850" eaLnBrk="1" hangingPunct="1">
              <a:lnSpc>
                <a:spcPct val="90000"/>
              </a:lnSpc>
              <a:buFont typeface="Wingdings" pitchFamily="2" charset="2"/>
              <a:buNone/>
            </a:pPr>
            <a:r>
              <a:rPr lang="en-US" sz="2400" b="1" smtClean="0"/>
              <a:t>	(a) a claim for the amount could be enforced in a Court of Law, or </a:t>
            </a:r>
          </a:p>
          <a:p>
            <a:pPr marL="577850" indent="-577850" eaLnBrk="1" hangingPunct="1">
              <a:lnSpc>
                <a:spcPct val="90000"/>
              </a:lnSpc>
              <a:buFont typeface="Wingdings" pitchFamily="2" charset="2"/>
              <a:buNone/>
            </a:pPr>
            <a:r>
              <a:rPr lang="en-US" sz="2400" b="1" smtClean="0"/>
              <a:t> 	(b) the expenditure is in pursuance of a recognized policy or custom.</a:t>
            </a:r>
          </a:p>
          <a:p>
            <a:pPr marL="577850" indent="-577850" eaLnBrk="1" hangingPunct="1">
              <a:lnSpc>
                <a:spcPct val="90000"/>
              </a:lnSpc>
              <a:buFont typeface="Wingdings" pitchFamily="2" charset="2"/>
              <a:buNone/>
            </a:pPr>
            <a:r>
              <a:rPr lang="en-US" sz="2400" b="1"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F5BE1252-7528-42C0-AA8E-A6501F66BB20}" type="slidenum">
              <a:rPr lang="en-US"/>
              <a:pPr/>
              <a:t>13</a:t>
            </a:fld>
            <a:endParaRPr lang="en-US"/>
          </a:p>
        </p:txBody>
      </p:sp>
      <p:sp>
        <p:nvSpPr>
          <p:cNvPr id="15363"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5364" name="Rectangle 3"/>
          <p:cNvSpPr>
            <a:spLocks noGrp="1" noChangeArrowheads="1"/>
          </p:cNvSpPr>
          <p:nvPr>
            <p:ph type="body" idx="1"/>
          </p:nvPr>
        </p:nvSpPr>
        <p:spPr/>
        <p:txBody>
          <a:bodyPr/>
          <a:lstStyle/>
          <a:p>
            <a:pPr eaLnBrk="1" hangingPunct="1">
              <a:buFont typeface="Wingdings" pitchFamily="2" charset="2"/>
              <a:buNone/>
            </a:pPr>
            <a:r>
              <a:rPr lang="en-US" sz="2400" b="1" smtClean="0"/>
              <a:t>(v)	The amount of allowances granted to meet expenditure of a particular type should be so regulated that the allowances are not on the whole a source of profit to the recipient.</a:t>
            </a:r>
          </a:p>
          <a:p>
            <a:pPr eaLnBrk="1" hangingPunct="1">
              <a:buFont typeface="Wingdings" pitchFamily="2" charset="2"/>
              <a:buNone/>
            </a:pPr>
            <a:endParaRPr lang="en-US" sz="2400" b="1" smtClean="0"/>
          </a:p>
          <a:p>
            <a:pPr algn="r" eaLnBrk="1" hangingPunct="1">
              <a:buFont typeface="Wingdings" pitchFamily="2" charset="2"/>
              <a:buNone/>
            </a:pPr>
            <a:r>
              <a:rPr lang="en-US" sz="2400" b="1" smtClean="0"/>
              <a:t>[Rule 21 of GFRs] </a:t>
            </a:r>
          </a:p>
          <a:p>
            <a:pPr eaLnBrk="1" hangingPunct="1">
              <a:buFont typeface="Wingdings" pitchFamily="2" charset="2"/>
              <a:buNone/>
            </a:pPr>
            <a:endParaRPr lang="en-US" sz="2400"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E2E88547-AAB0-4AE3-9F09-F07D0A55F86A}" type="slidenum">
              <a:rPr lang="en-US"/>
              <a:pPr/>
              <a:t>14</a:t>
            </a:fld>
            <a:endParaRPr lang="en-US"/>
          </a:p>
        </p:txBody>
      </p:sp>
      <p:sp>
        <p:nvSpPr>
          <p:cNvPr id="16387"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6388" name="Rectangle 3"/>
          <p:cNvSpPr>
            <a:spLocks noGrp="1" noChangeArrowheads="1"/>
          </p:cNvSpPr>
          <p:nvPr>
            <p:ph type="body" idx="1"/>
          </p:nvPr>
        </p:nvSpPr>
        <p:spPr>
          <a:xfrm>
            <a:off x="838200" y="2362200"/>
            <a:ext cx="7693025" cy="4191000"/>
          </a:xfrm>
        </p:spPr>
        <p:txBody>
          <a:bodyPr/>
          <a:lstStyle/>
          <a:p>
            <a:pPr eaLnBrk="1" hangingPunct="1">
              <a:lnSpc>
                <a:spcPct val="90000"/>
              </a:lnSpc>
              <a:buFont typeface="Wingdings" pitchFamily="2" charset="2"/>
              <a:buNone/>
            </a:pPr>
            <a:r>
              <a:rPr lang="en-US" sz="2000" b="1" smtClean="0"/>
              <a:t>10.	Date of effect of sanction :</a:t>
            </a:r>
          </a:p>
          <a:p>
            <a:pPr eaLnBrk="1" hangingPunct="1">
              <a:lnSpc>
                <a:spcPct val="90000"/>
              </a:lnSpc>
              <a:buFont typeface="Wingdings" pitchFamily="2" charset="2"/>
              <a:buNone/>
            </a:pPr>
            <a:r>
              <a:rPr lang="en-US" sz="2000" b="1" smtClean="0"/>
              <a:t>1.	 Subject to fulfillment of the provisions of Rule 6 of the Delegation of Financial Powers Rules, 1978, all rules, sanction or orders shall come into force from the date of issue unless any other date from which they shall come into force is specified therein.</a:t>
            </a:r>
          </a:p>
          <a:p>
            <a:pPr eaLnBrk="1" hangingPunct="1">
              <a:lnSpc>
                <a:spcPct val="90000"/>
              </a:lnSpc>
              <a:buFont typeface="Wingdings" pitchFamily="2" charset="2"/>
              <a:buNone/>
            </a:pPr>
            <a:r>
              <a:rPr lang="en-US" sz="2000" b="1" smtClean="0"/>
              <a:t>2.	Date of creation to be indicated in  sanction for temporary posts :</a:t>
            </a:r>
          </a:p>
          <a:p>
            <a:pPr eaLnBrk="1" hangingPunct="1">
              <a:lnSpc>
                <a:spcPct val="90000"/>
              </a:lnSpc>
              <a:buFont typeface="Wingdings" pitchFamily="2" charset="2"/>
              <a:buNone/>
            </a:pPr>
            <a:r>
              <a:rPr lang="en-US" sz="2000" b="1" smtClean="0"/>
              <a:t>     Orders sanctioning the creation of a temporary post should, in addition to the sanctioned duration, invariably specify the date from which it is to be created. </a:t>
            </a:r>
          </a:p>
          <a:p>
            <a:pPr algn="r" eaLnBrk="1" hangingPunct="1">
              <a:lnSpc>
                <a:spcPct val="90000"/>
              </a:lnSpc>
              <a:buFont typeface="Wingdings" pitchFamily="2" charset="2"/>
              <a:buNone/>
            </a:pPr>
            <a:endParaRPr lang="en-US" sz="2000" b="1" smtClean="0"/>
          </a:p>
          <a:p>
            <a:pPr algn="r" eaLnBrk="1" hangingPunct="1">
              <a:lnSpc>
                <a:spcPct val="90000"/>
              </a:lnSpc>
              <a:buFont typeface="Wingdings" pitchFamily="2" charset="2"/>
              <a:buNone/>
            </a:pPr>
            <a:r>
              <a:rPr lang="en-US" sz="2000" b="1" smtClean="0"/>
              <a:t>[Rule 27 (1) &amp; 27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200265D2-3569-4CF0-AE87-BF4146765EAD}" type="slidenum">
              <a:rPr lang="en-US"/>
              <a:pPr/>
              <a:t>15</a:t>
            </a:fld>
            <a:endParaRPr lang="en-US"/>
          </a:p>
        </p:txBody>
      </p:sp>
      <p:sp>
        <p:nvSpPr>
          <p:cNvPr id="17411"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7412" name="Rectangle 3"/>
          <p:cNvSpPr>
            <a:spLocks noGrp="1" noChangeArrowheads="1"/>
          </p:cNvSpPr>
          <p:nvPr>
            <p:ph type="body" idx="1"/>
          </p:nvPr>
        </p:nvSpPr>
        <p:spPr>
          <a:xfrm>
            <a:off x="838200" y="2362200"/>
            <a:ext cx="7693025" cy="4191000"/>
          </a:xfrm>
        </p:spPr>
        <p:txBody>
          <a:bodyPr/>
          <a:lstStyle/>
          <a:p>
            <a:pPr marL="381000" indent="-381000" eaLnBrk="1" hangingPunct="1">
              <a:lnSpc>
                <a:spcPct val="90000"/>
              </a:lnSpc>
              <a:buFont typeface="Wingdings" pitchFamily="2" charset="2"/>
              <a:buNone/>
            </a:pPr>
            <a:r>
              <a:rPr lang="en-US" sz="2000" b="1" smtClean="0"/>
              <a:t>11. POWERS IN REGARD TO CERTAIN SPECIAL MATTERS :</a:t>
            </a:r>
          </a:p>
          <a:p>
            <a:pPr marL="381000" indent="-381000" eaLnBrk="1" hangingPunct="1">
              <a:lnSpc>
                <a:spcPct val="90000"/>
              </a:lnSpc>
              <a:buFont typeface="Wingdings" pitchFamily="2" charset="2"/>
              <a:buNone/>
            </a:pPr>
            <a:endParaRPr lang="en-US" sz="2000" b="1" smtClean="0"/>
          </a:p>
          <a:p>
            <a:pPr marL="381000" indent="-381000" eaLnBrk="1" hangingPunct="1">
              <a:lnSpc>
                <a:spcPct val="90000"/>
              </a:lnSpc>
              <a:buFont typeface="Wingdings" pitchFamily="2" charset="2"/>
              <a:buNone/>
            </a:pPr>
            <a:r>
              <a:rPr lang="en-US" sz="2000" b="1" smtClean="0"/>
              <a:t>	Except in pursuance of the general delegation made by, or with the approval of the President, a subordinate authority shall not, without the previous consent of the Finance Ministry, issue an order which –  </a:t>
            </a:r>
          </a:p>
          <a:p>
            <a:pPr marL="381000" indent="-381000" eaLnBrk="1" hangingPunct="1">
              <a:lnSpc>
                <a:spcPct val="90000"/>
              </a:lnSpc>
              <a:buFont typeface="Wingdings" pitchFamily="2" charset="2"/>
              <a:buNone/>
            </a:pPr>
            <a:r>
              <a:rPr lang="en-US" sz="2000" b="1" smtClean="0"/>
              <a:t> (i) involves any grant of land, or assignment of revenue, or concession, grant, lease or licence of mineral or forest rights, or rights to water, power or any easement or privilege of such concessions, or</a:t>
            </a:r>
          </a:p>
          <a:p>
            <a:pPr marL="381000" indent="-381000" eaLnBrk="1" hangingPunct="1">
              <a:lnSpc>
                <a:spcPct val="90000"/>
              </a:lnSpc>
              <a:buFont typeface="Wingdings" pitchFamily="2" charset="2"/>
              <a:buNone/>
            </a:pPr>
            <a:r>
              <a:rPr lang="en-US" sz="2000" b="1" smtClean="0"/>
              <a:t> (ii) involves relinquishment of revenue in any way. </a:t>
            </a:r>
          </a:p>
          <a:p>
            <a:pPr marL="381000" indent="-381000" eaLnBrk="1" hangingPunct="1">
              <a:lnSpc>
                <a:spcPct val="90000"/>
              </a:lnSpc>
              <a:buFont typeface="Wingdings" pitchFamily="2" charset="2"/>
              <a:buNone/>
            </a:pPr>
            <a:endParaRPr lang="en-US" sz="2000" b="1" smtClean="0"/>
          </a:p>
          <a:p>
            <a:pPr marL="381000" indent="-381000" algn="r" eaLnBrk="1" hangingPunct="1">
              <a:lnSpc>
                <a:spcPct val="90000"/>
              </a:lnSpc>
              <a:buFont typeface="Wingdings" pitchFamily="2" charset="2"/>
              <a:buNone/>
            </a:pPr>
            <a:r>
              <a:rPr lang="en-US" sz="2000" b="1" smtClean="0"/>
              <a:t>[Rule 28 of GFRs]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9ABA784A-AB22-4BBC-AA21-99323DB85692}" type="slidenum">
              <a:rPr lang="en-US"/>
              <a:pPr/>
              <a:t>16</a:t>
            </a:fld>
            <a:endParaRPr lang="en-US"/>
          </a:p>
        </p:txBody>
      </p:sp>
      <p:sp>
        <p:nvSpPr>
          <p:cNvPr id="18435"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8436" name="Rectangle 3"/>
          <p:cNvSpPr>
            <a:spLocks noGrp="1" noChangeArrowheads="1"/>
          </p:cNvSpPr>
          <p:nvPr>
            <p:ph type="body" idx="1"/>
          </p:nvPr>
        </p:nvSpPr>
        <p:spPr/>
        <p:txBody>
          <a:bodyPr/>
          <a:lstStyle/>
          <a:p>
            <a:pPr eaLnBrk="1" hangingPunct="1">
              <a:buFont typeface="Wingdings" pitchFamily="2" charset="2"/>
              <a:buNone/>
            </a:pPr>
            <a:r>
              <a:rPr lang="en-US" sz="2400" b="1" smtClean="0"/>
              <a:t>12.	PROCEDURE FOR COMMUNCATION OF SANCTIONS </a:t>
            </a:r>
          </a:p>
          <a:p>
            <a:pPr algn="r" eaLnBrk="1" hangingPunct="1">
              <a:buFont typeface="Wingdings" pitchFamily="2" charset="2"/>
              <a:buNone/>
            </a:pPr>
            <a:r>
              <a:rPr lang="en-US" sz="2400" b="1" smtClean="0"/>
              <a:t>[Rule 29 of GFRs].</a:t>
            </a:r>
          </a:p>
          <a:p>
            <a:pPr algn="r" eaLnBrk="1" hangingPunct="1">
              <a:buFont typeface="Wingdings" pitchFamily="2" charset="2"/>
              <a:buNone/>
            </a:pPr>
            <a:endParaRPr lang="en-US" sz="2400" b="1" smtClean="0"/>
          </a:p>
          <a:p>
            <a:pPr eaLnBrk="1" hangingPunct="1">
              <a:buFont typeface="Wingdings" pitchFamily="2" charset="2"/>
              <a:buNone/>
            </a:pPr>
            <a:r>
              <a:rPr lang="en-US" sz="2400" b="1" smtClean="0"/>
              <a:t>13.	LAPSE OF SANCTIONS</a:t>
            </a:r>
          </a:p>
          <a:p>
            <a:pPr algn="r" eaLnBrk="1" hangingPunct="1">
              <a:buFont typeface="Wingdings" pitchFamily="2" charset="2"/>
              <a:buNone/>
            </a:pPr>
            <a:r>
              <a:rPr lang="en-US" sz="2400" b="1" smtClean="0"/>
              <a:t>[Rule 30 of GFRs]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0A63BD18-79EC-40B4-80CB-FEA4C8F7E837}" type="slidenum">
              <a:rPr lang="en-US"/>
              <a:pPr/>
              <a:t>17</a:t>
            </a:fld>
            <a:endParaRPr lang="en-US"/>
          </a:p>
        </p:txBody>
      </p:sp>
      <p:sp>
        <p:nvSpPr>
          <p:cNvPr id="19459"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9460" name="Rectangle 3"/>
          <p:cNvSpPr>
            <a:spLocks noGrp="1" noChangeArrowheads="1"/>
          </p:cNvSpPr>
          <p:nvPr>
            <p:ph type="body" idx="1"/>
          </p:nvPr>
        </p:nvSpPr>
        <p:spPr>
          <a:xfrm>
            <a:off x="838200" y="2362200"/>
            <a:ext cx="7693025" cy="3962400"/>
          </a:xfrm>
        </p:spPr>
        <p:txBody>
          <a:bodyPr/>
          <a:lstStyle/>
          <a:p>
            <a:pPr eaLnBrk="1" hangingPunct="1">
              <a:lnSpc>
                <a:spcPct val="80000"/>
              </a:lnSpc>
              <a:buFont typeface="Wingdings" pitchFamily="2" charset="2"/>
              <a:buNone/>
            </a:pPr>
            <a:r>
              <a:rPr lang="en-US" sz="2400" b="1" smtClean="0"/>
              <a:t>14.	</a:t>
            </a:r>
            <a:r>
              <a:rPr lang="en-US" sz="2400" b="1" u="sng" smtClean="0"/>
              <a:t>DEFALCATION AND LOSSES</a:t>
            </a:r>
            <a:endParaRPr lang="en-US" sz="2400" b="1" smtClean="0"/>
          </a:p>
          <a:p>
            <a:pPr eaLnBrk="1" hangingPunct="1">
              <a:lnSpc>
                <a:spcPct val="80000"/>
              </a:lnSpc>
              <a:buFont typeface="Wingdings" pitchFamily="2" charset="2"/>
              <a:buNone/>
            </a:pPr>
            <a:endParaRPr lang="en-US" sz="2400" b="1" smtClean="0"/>
          </a:p>
          <a:p>
            <a:pPr eaLnBrk="1" hangingPunct="1">
              <a:lnSpc>
                <a:spcPct val="80000"/>
              </a:lnSpc>
              <a:buFont typeface="Wingdings" pitchFamily="2" charset="2"/>
              <a:buNone/>
            </a:pPr>
            <a:r>
              <a:rPr lang="en-US" sz="2400" b="1" smtClean="0"/>
              <a:t>Report of Losses :</a:t>
            </a:r>
          </a:p>
          <a:p>
            <a:pPr eaLnBrk="1" hangingPunct="1">
              <a:lnSpc>
                <a:spcPct val="80000"/>
              </a:lnSpc>
              <a:buFont typeface="Wingdings" pitchFamily="2" charset="2"/>
              <a:buNone/>
            </a:pPr>
            <a:r>
              <a:rPr lang="en-US" sz="2400" b="1" smtClean="0"/>
              <a:t>(i)	Any loss or shortage of public moneys, departmental revenue or receipts, stores or other property held by Government irrespective of the cause of loss and manner of detection, shall be immediately reported by the subordinate authority concerned to the next higher authority. </a:t>
            </a:r>
          </a:p>
          <a:p>
            <a:pPr algn="r" eaLnBrk="1" hangingPunct="1">
              <a:lnSpc>
                <a:spcPct val="80000"/>
              </a:lnSpc>
              <a:buFont typeface="Wingdings" pitchFamily="2" charset="2"/>
              <a:buNone/>
            </a:pPr>
            <a:endParaRPr lang="en-US" sz="2400" b="1" smtClean="0"/>
          </a:p>
          <a:p>
            <a:pPr algn="r" eaLnBrk="1" hangingPunct="1">
              <a:lnSpc>
                <a:spcPct val="80000"/>
              </a:lnSpc>
              <a:buFont typeface="Wingdings" pitchFamily="2" charset="2"/>
              <a:buNone/>
            </a:pPr>
            <a:r>
              <a:rPr lang="en-US" sz="2400" b="1" smtClean="0"/>
              <a:t>[Rule 33]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F4DD2E65-9892-4667-A4E1-BE3DD6ED0274}" type="slidenum">
              <a:rPr lang="en-US"/>
              <a:pPr/>
              <a:t>18</a:t>
            </a:fld>
            <a:endParaRPr lang="en-US"/>
          </a:p>
        </p:txBody>
      </p:sp>
      <p:sp>
        <p:nvSpPr>
          <p:cNvPr id="20483"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20484" name="Rectangle 3"/>
          <p:cNvSpPr>
            <a:spLocks noGrp="1" noChangeArrowheads="1"/>
          </p:cNvSpPr>
          <p:nvPr>
            <p:ph type="body" idx="1"/>
          </p:nvPr>
        </p:nvSpPr>
        <p:spPr/>
        <p:txBody>
          <a:bodyPr/>
          <a:lstStyle/>
          <a:p>
            <a:pPr marL="533400" indent="-533400" eaLnBrk="1" hangingPunct="1">
              <a:lnSpc>
                <a:spcPct val="90000"/>
              </a:lnSpc>
              <a:buFont typeface="Wingdings" pitchFamily="2" charset="2"/>
              <a:buNone/>
            </a:pPr>
            <a:r>
              <a:rPr lang="en-US" sz="2400" b="1" smtClean="0"/>
              <a:t>15. Responsibility for Losses :</a:t>
            </a:r>
          </a:p>
          <a:p>
            <a:pPr marL="533400" indent="-533400" eaLnBrk="1" hangingPunct="1">
              <a:lnSpc>
                <a:spcPct val="90000"/>
              </a:lnSpc>
              <a:buFont typeface="Wingdings" pitchFamily="2" charset="2"/>
              <a:buNone/>
            </a:pPr>
            <a:endParaRPr lang="en-US" sz="2400" b="1" smtClean="0"/>
          </a:p>
          <a:p>
            <a:pPr marL="533400" indent="-533400" eaLnBrk="1" hangingPunct="1">
              <a:lnSpc>
                <a:spcPct val="90000"/>
              </a:lnSpc>
              <a:buFont typeface="Wingdings" pitchFamily="2" charset="2"/>
              <a:buNone/>
            </a:pPr>
            <a:r>
              <a:rPr lang="en-US" sz="2400" b="1" smtClean="0"/>
              <a:t>      An officer shall be held personally responsible for any loss sustained by the Government thorough fraud or negligence on his part. The departmental proceedings for assessment of responsibility for the loss shall be conducted according to the instructions of Government issued from time to time. </a:t>
            </a:r>
          </a:p>
          <a:p>
            <a:pPr marL="533400" indent="-533400" algn="r" eaLnBrk="1" hangingPunct="1">
              <a:lnSpc>
                <a:spcPct val="90000"/>
              </a:lnSpc>
              <a:buFont typeface="Wingdings" pitchFamily="2" charset="2"/>
              <a:buNone/>
            </a:pPr>
            <a:r>
              <a:rPr lang="en-US" sz="2400" b="1" smtClean="0"/>
              <a:t>[Rule 37 of GFRs]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ECFF0F90-0E96-4B61-B33F-FDFD3F7BB7F2}" type="slidenum">
              <a:rPr lang="en-US"/>
              <a:pPr/>
              <a:t>19</a:t>
            </a:fld>
            <a:endParaRPr lang="en-US"/>
          </a:p>
        </p:txBody>
      </p:sp>
      <p:sp>
        <p:nvSpPr>
          <p:cNvPr id="21507"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21508"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b="1" smtClean="0"/>
              <a:t>16.	 Prompt disposal of cases of loss :</a:t>
            </a:r>
          </a:p>
          <a:p>
            <a:pPr eaLnBrk="1" hangingPunct="1">
              <a:lnSpc>
                <a:spcPct val="90000"/>
              </a:lnSpc>
              <a:buFont typeface="Wingdings" pitchFamily="2" charset="2"/>
              <a:buNone/>
            </a:pPr>
            <a:r>
              <a:rPr lang="en-US" sz="2400" b="1" smtClean="0"/>
              <a:t>    </a:t>
            </a:r>
          </a:p>
          <a:p>
            <a:pPr eaLnBrk="1" hangingPunct="1">
              <a:lnSpc>
                <a:spcPct val="90000"/>
              </a:lnSpc>
              <a:buFont typeface="Wingdings" pitchFamily="2" charset="2"/>
              <a:buNone/>
            </a:pPr>
            <a:r>
              <a:rPr lang="en-US" sz="2400" b="1" smtClean="0"/>
              <a:t>    Action at each stage of detection, reporting, write off, final disposal, in cases of losses including action against delinquents and remedial measures should be completed promptly with special attention to action against delinquents and remedial measures taken to strengthen the control system.</a:t>
            </a:r>
          </a:p>
          <a:p>
            <a:pPr algn="r" eaLnBrk="1" hangingPunct="1">
              <a:lnSpc>
                <a:spcPct val="90000"/>
              </a:lnSpc>
              <a:buFont typeface="Wingdings" pitchFamily="2" charset="2"/>
              <a:buNone/>
            </a:pPr>
            <a:r>
              <a:rPr lang="en-US" sz="2400" b="1" smtClean="0"/>
              <a:t> [Rule 38 of GFRs]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4AA47477-062B-478A-A6B1-519E49146F4B}" type="slidenum">
              <a:rPr lang="en-US"/>
              <a:pPr/>
              <a:t>2</a:t>
            </a:fld>
            <a:endParaRPr lang="en-US"/>
          </a:p>
        </p:txBody>
      </p:sp>
      <p:sp>
        <p:nvSpPr>
          <p:cNvPr id="4099" name="AutoShape 2"/>
          <p:cNvSpPr>
            <a:spLocks noGrp="1" noChangeArrowheads="1"/>
          </p:cNvSpPr>
          <p:nvPr>
            <p:ph type="title"/>
          </p:nvPr>
        </p:nvSpPr>
        <p:spPr>
          <a:xfrm>
            <a:off x="762000" y="762000"/>
            <a:ext cx="7924800" cy="1020763"/>
          </a:xfrm>
        </p:spPr>
        <p:txBody>
          <a:bodyPr/>
          <a:lstStyle/>
          <a:p>
            <a:pPr algn="r" eaLnBrk="1" hangingPunct="1"/>
            <a:r>
              <a:rPr lang="en-US" sz="2000" smtClean="0"/>
              <a:t>GENERAL SYSTEM OF FINANCIAL MANAGEMENT</a:t>
            </a:r>
          </a:p>
        </p:txBody>
      </p:sp>
      <p:sp>
        <p:nvSpPr>
          <p:cNvPr id="4100" name="Rectangle 3"/>
          <p:cNvSpPr>
            <a:spLocks noGrp="1" noChangeArrowheads="1"/>
          </p:cNvSpPr>
          <p:nvPr>
            <p:ph type="body" idx="1"/>
          </p:nvPr>
        </p:nvSpPr>
        <p:spPr/>
        <p:txBody>
          <a:bodyPr/>
          <a:lstStyle/>
          <a:p>
            <a:pPr marL="533400" indent="-533400" eaLnBrk="1" hangingPunct="1">
              <a:buFont typeface="Wingdings" pitchFamily="2" charset="2"/>
              <a:buNone/>
            </a:pPr>
            <a:endParaRPr lang="en-US" smtClean="0"/>
          </a:p>
          <a:p>
            <a:pPr marL="533400" indent="-533400" eaLnBrk="1" hangingPunct="1">
              <a:buFont typeface="Wingdings" pitchFamily="2" charset="2"/>
              <a:buNone/>
            </a:pPr>
            <a:r>
              <a:rPr lang="en-US" sz="2400" b="1" smtClean="0"/>
              <a:t>1.  STARTING POINT IS THE BUDGET</a:t>
            </a:r>
            <a:r>
              <a:rPr lang="en-US" b="1" smtClean="0"/>
              <a:t>.</a:t>
            </a:r>
          </a:p>
          <a:p>
            <a:pPr marL="533400" indent="-533400" eaLnBrk="1" hangingPunct="1">
              <a:buFont typeface="Wingdings" pitchFamily="2" charset="2"/>
              <a:buNone/>
            </a:pPr>
            <a:endParaRPr lang="en-US" b="1" smtClean="0"/>
          </a:p>
          <a:p>
            <a:pPr marL="533400" indent="-533400" eaLnBrk="1" hangingPunct="1">
              <a:buFont typeface="Wingdings" pitchFamily="2" charset="2"/>
              <a:buNone/>
            </a:pPr>
            <a:r>
              <a:rPr lang="en-US" b="1" smtClean="0"/>
              <a:t>2.	</a:t>
            </a:r>
            <a:r>
              <a:rPr lang="en-US" sz="2400" b="1" smtClean="0"/>
              <a:t>BUDGET INDICATES THE AVAILABLE FUNDS APPROVED FOR </a:t>
            </a:r>
          </a:p>
          <a:p>
            <a:pPr marL="533400" indent="-533400" eaLnBrk="1" hangingPunct="1">
              <a:buFont typeface="Wingdings" pitchFamily="2" charset="2"/>
              <a:buNone/>
            </a:pPr>
            <a:r>
              <a:rPr lang="en-US" sz="2400" b="1" smtClean="0"/>
              <a:t>	VARIOUS ACTIVITIES OF AN ORGANIZATION.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5B9B0038-8569-4385-9C64-58BC0A89BE5D}" type="slidenum">
              <a:rPr lang="en-US"/>
              <a:pPr/>
              <a:t>20</a:t>
            </a:fld>
            <a:endParaRPr lang="en-US"/>
          </a:p>
        </p:txBody>
      </p:sp>
      <p:sp>
        <p:nvSpPr>
          <p:cNvPr id="22531"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22532" name="Rectangle 3"/>
          <p:cNvSpPr>
            <a:spLocks noGrp="1" noChangeArrowheads="1"/>
          </p:cNvSpPr>
          <p:nvPr>
            <p:ph type="body" idx="1"/>
          </p:nvPr>
        </p:nvSpPr>
        <p:spPr>
          <a:xfrm>
            <a:off x="838200" y="2362200"/>
            <a:ext cx="7693025" cy="4191000"/>
          </a:xfrm>
        </p:spPr>
        <p:txBody>
          <a:bodyPr/>
          <a:lstStyle/>
          <a:p>
            <a:pPr marL="381000" indent="-381000" eaLnBrk="1" hangingPunct="1">
              <a:lnSpc>
                <a:spcPct val="90000"/>
              </a:lnSpc>
              <a:buFont typeface="Wingdings" pitchFamily="2" charset="2"/>
              <a:buNone/>
            </a:pPr>
            <a:r>
              <a:rPr lang="en-US" sz="2400" b="1" smtClean="0"/>
              <a:t>17.SUBMISSION OF RECORDS AND INFORMATION </a:t>
            </a:r>
          </a:p>
          <a:p>
            <a:pPr marL="381000" indent="-381000" eaLnBrk="1" hangingPunct="1">
              <a:lnSpc>
                <a:spcPct val="90000"/>
              </a:lnSpc>
              <a:buFont typeface="Wingdings" pitchFamily="2" charset="2"/>
              <a:buNone/>
            </a:pPr>
            <a:endParaRPr lang="en-US" sz="2400" b="1" smtClean="0"/>
          </a:p>
          <a:p>
            <a:pPr marL="381000" indent="-381000" eaLnBrk="1" hangingPunct="1">
              <a:lnSpc>
                <a:spcPct val="90000"/>
              </a:lnSpc>
              <a:buFont typeface="Wingdings" pitchFamily="2" charset="2"/>
              <a:buNone/>
            </a:pPr>
            <a:r>
              <a:rPr lang="en-US" sz="2400" b="1" smtClean="0"/>
              <a:t>(i)	Demand for information by Audit or Accounts Officer :   A subordinate authority shall afford all reasonable facilities to the Audit Officer or Accounts Officer for the discharge of his functions, and furnish fullest possible information required by him for the preparation of any official account or report. </a:t>
            </a:r>
          </a:p>
          <a:p>
            <a:pPr marL="381000" indent="-381000" algn="r" eaLnBrk="1" hangingPunct="1">
              <a:lnSpc>
                <a:spcPct val="90000"/>
              </a:lnSpc>
              <a:buFont typeface="Wingdings" pitchFamily="2" charset="2"/>
              <a:buNone/>
            </a:pPr>
            <a:r>
              <a:rPr lang="en-US" sz="2400" b="1" smtClean="0"/>
              <a:t>[Rule 39 of GFRs]</a:t>
            </a:r>
          </a:p>
          <a:p>
            <a:pPr marL="381000" indent="-381000" eaLnBrk="1" hangingPunct="1">
              <a:lnSpc>
                <a:spcPct val="90000"/>
              </a:lnSpc>
              <a:buFont typeface="Wingdings" pitchFamily="2" charset="2"/>
              <a:buNone/>
            </a:pPr>
            <a:r>
              <a:rPr lang="en-US" sz="2400" b="1"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9351B3E-90AE-45BF-A6B7-32364DCC39EF}" type="slidenum">
              <a:rPr lang="en-US"/>
              <a:pPr/>
              <a:t>21</a:t>
            </a:fld>
            <a:endParaRPr lang="en-US"/>
          </a:p>
        </p:txBody>
      </p:sp>
      <p:sp>
        <p:nvSpPr>
          <p:cNvPr id="23555"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23556" name="Rectangle 3"/>
          <p:cNvSpPr>
            <a:spLocks noGrp="1" noChangeArrowheads="1"/>
          </p:cNvSpPr>
          <p:nvPr>
            <p:ph type="body" idx="1"/>
          </p:nvPr>
        </p:nvSpPr>
        <p:spPr/>
        <p:txBody>
          <a:bodyPr/>
          <a:lstStyle/>
          <a:p>
            <a:pPr marL="577850" indent="-577850" eaLnBrk="1" hangingPunct="1">
              <a:buFont typeface="Wingdings" pitchFamily="2" charset="2"/>
              <a:buAutoNum type="romanLcParenBoth" startAt="2"/>
            </a:pPr>
            <a:r>
              <a:rPr lang="en-US" sz="2400" b="1" smtClean="0"/>
              <a:t>A subordinate authority shall not withhold any information, books or other documents required by the Audit Officer or Accounts Officer.</a:t>
            </a:r>
          </a:p>
          <a:p>
            <a:pPr marL="577850" indent="-577850" eaLnBrk="1" hangingPunct="1">
              <a:buFont typeface="Wingdings" pitchFamily="2" charset="2"/>
              <a:buNone/>
            </a:pPr>
            <a:r>
              <a:rPr lang="en-US" sz="2400" b="1" smtClean="0"/>
              <a:t> </a:t>
            </a:r>
          </a:p>
          <a:p>
            <a:pPr marL="577850" indent="-577850" algn="r" eaLnBrk="1" hangingPunct="1">
              <a:buFont typeface="Wingdings" pitchFamily="2" charset="2"/>
              <a:buNone/>
            </a:pPr>
            <a:r>
              <a:rPr lang="en-US" sz="2400" b="1" smtClean="0"/>
              <a:t>[Rule 40 of GFRs]</a:t>
            </a:r>
          </a:p>
          <a:p>
            <a:pPr marL="577850" indent="-577850" eaLnBrk="1" hangingPunct="1">
              <a:buFont typeface="Wingdings" pitchFamily="2" charset="2"/>
              <a:buNone/>
            </a:pPr>
            <a:endParaRPr lang="en-US" sz="24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3985BDB6-9001-4D0F-8C28-57BA173810AA}" type="slidenum">
              <a:rPr lang="en-US"/>
              <a:pPr/>
              <a:t>22</a:t>
            </a:fld>
            <a:endParaRPr lang="en-US"/>
          </a:p>
        </p:txBody>
      </p:sp>
      <p:sp>
        <p:nvSpPr>
          <p:cNvPr id="24579"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24580" name="Rectangle 3"/>
          <p:cNvSpPr>
            <a:spLocks noGrp="1" noChangeArrowheads="1"/>
          </p:cNvSpPr>
          <p:nvPr>
            <p:ph type="body" idx="1"/>
          </p:nvPr>
        </p:nvSpPr>
        <p:spPr/>
        <p:txBody>
          <a:bodyPr/>
          <a:lstStyle/>
          <a:p>
            <a:pPr eaLnBrk="1" hangingPunct="1">
              <a:buFont typeface="Wingdings" pitchFamily="2" charset="2"/>
              <a:buNone/>
            </a:pPr>
            <a:r>
              <a:rPr lang="en-US" sz="2400" b="1" smtClean="0"/>
              <a:t>(iii)	If the contents of any file are categorized as ‘Secret’ or ‘Top secret’ the file may be sent personally to the Head of the Audit Office specifying this fact, who will then deal with it in accordance with the standing instructions for handling and custody of such classified documents.</a:t>
            </a:r>
          </a:p>
          <a:p>
            <a:pPr algn="r" eaLnBrk="1" hangingPunct="1">
              <a:buFont typeface="Wingdings" pitchFamily="2" charset="2"/>
              <a:buNone/>
            </a:pPr>
            <a:r>
              <a:rPr lang="en-US" sz="2400" b="1" smtClean="0"/>
              <a:t>[Rule 41 of GFRs]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0D392584-E825-4D24-B7E8-B2E2E5E59127}" type="slidenum">
              <a:rPr lang="en-US"/>
              <a:pPr/>
              <a:t>23</a:t>
            </a:fld>
            <a:endParaRPr lang="en-US"/>
          </a:p>
        </p:txBody>
      </p:sp>
      <p:sp>
        <p:nvSpPr>
          <p:cNvPr id="25603"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25604" name="Rectangle 3"/>
          <p:cNvSpPr>
            <a:spLocks noGrp="1" noChangeArrowheads="1"/>
          </p:cNvSpPr>
          <p:nvPr>
            <p:ph type="body" idx="1"/>
          </p:nvPr>
        </p:nvSpPr>
        <p:spPr/>
        <p:txBody>
          <a:bodyPr/>
          <a:lstStyle/>
          <a:p>
            <a:pPr eaLnBrk="1" hangingPunct="1">
              <a:buFont typeface="Wingdings" pitchFamily="2" charset="2"/>
              <a:buNone/>
            </a:pPr>
            <a:r>
              <a:rPr lang="en-US" sz="2400" b="1" smtClean="0"/>
              <a:t>18.	SYSTEM OF INTERNAL AUDIT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D5A5618A-D896-4C41-9ED5-9641E5632E56}" type="slidenum">
              <a:rPr lang="en-US"/>
              <a:pPr/>
              <a:t>24</a:t>
            </a:fld>
            <a:endParaRPr lang="en-US"/>
          </a:p>
        </p:txBody>
      </p:sp>
      <p:sp>
        <p:nvSpPr>
          <p:cNvPr id="26627" name="Rectangle 2"/>
          <p:cNvSpPr>
            <a:spLocks noGrp="1" noChangeArrowheads="1"/>
          </p:cNvSpPr>
          <p:nvPr>
            <p:ph type="title"/>
          </p:nvPr>
        </p:nvSpPr>
        <p:spPr/>
        <p:txBody>
          <a:bodyPr/>
          <a:lstStyle/>
          <a:p>
            <a:pPr eaLnBrk="1" hangingPunct="1"/>
            <a:endParaRPr lang="en-US" smtClean="0"/>
          </a:p>
        </p:txBody>
      </p:sp>
      <p:sp>
        <p:nvSpPr>
          <p:cNvPr id="26628" name="Rectangle 3"/>
          <p:cNvSpPr>
            <a:spLocks noGrp="1" noChangeArrowheads="1"/>
          </p:cNvSpPr>
          <p:nvPr>
            <p:ph type="body" idx="1"/>
          </p:nvPr>
        </p:nvSpPr>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a:p>
            <a:pPr algn="ctr" eaLnBrk="1" hangingPunct="1">
              <a:buFont typeface="Wingdings" pitchFamily="2" charset="2"/>
              <a:buNone/>
            </a:pPr>
            <a:r>
              <a:rPr lang="en-US" b="1" smtClean="0"/>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A89FCDF3-A415-4561-8695-7C43D55C527F}" type="slidenum">
              <a:rPr lang="en-US"/>
              <a:pPr/>
              <a:t>3</a:t>
            </a:fld>
            <a:endParaRPr lang="en-US"/>
          </a:p>
        </p:txBody>
      </p:sp>
      <p:sp>
        <p:nvSpPr>
          <p:cNvPr id="5123"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5124" name="Rectangle 3"/>
          <p:cNvSpPr>
            <a:spLocks noGrp="1" noChangeArrowheads="1"/>
          </p:cNvSpPr>
          <p:nvPr>
            <p:ph type="body" idx="1"/>
          </p:nvPr>
        </p:nvSpPr>
        <p:spPr/>
        <p:txBody>
          <a:bodyPr/>
          <a:lstStyle/>
          <a:p>
            <a:pPr marL="533400" indent="-533400" eaLnBrk="1" hangingPunct="1">
              <a:buFont typeface="Wingdings" pitchFamily="2" charset="2"/>
              <a:buNone/>
            </a:pPr>
            <a:endParaRPr lang="en-US" sz="2400" smtClean="0"/>
          </a:p>
          <a:p>
            <a:pPr marL="533400" indent="-533400" eaLnBrk="1" hangingPunct="1">
              <a:buFont typeface="Wingdings" pitchFamily="2" charset="2"/>
              <a:buNone/>
            </a:pPr>
            <a:r>
              <a:rPr lang="en-US" sz="2400" smtClean="0"/>
              <a:t>3.	RESPONSIBILITY OF CONTROLLING OFFICER IN RESPECT OF BUDGET ALLOCATION :</a:t>
            </a:r>
          </a:p>
          <a:p>
            <a:pPr marL="533400" indent="-533400" eaLnBrk="1" hangingPunct="1">
              <a:buFont typeface="Wingdings" pitchFamily="2" charset="2"/>
              <a:buNone/>
            </a:pPr>
            <a:endParaRPr lang="en-US" sz="2400" smtClean="0"/>
          </a:p>
          <a:p>
            <a:pPr marL="533400" indent="-533400" eaLnBrk="1" hangingPunct="1"/>
            <a:r>
              <a:rPr lang="en-US" sz="2400" smtClean="0"/>
              <a:t>The duties and responsibilities of a controlling officer in respect of funds placed at his disposal are to ensure :-</a:t>
            </a:r>
          </a:p>
          <a:p>
            <a:pPr marL="533400" indent="-533400" eaLnBrk="1" hangingPunct="1">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B976CE75-FA3C-4D3D-974C-B7DBC2E85F44}" type="slidenum">
              <a:rPr lang="en-US"/>
              <a:pPr/>
              <a:t>4</a:t>
            </a:fld>
            <a:endParaRPr lang="en-US"/>
          </a:p>
        </p:txBody>
      </p:sp>
      <p:sp>
        <p:nvSpPr>
          <p:cNvPr id="6147" name="AutoShape 2"/>
          <p:cNvSpPr>
            <a:spLocks noGrp="1" noChangeArrowheads="1"/>
          </p:cNvSpPr>
          <p:nvPr>
            <p:ph type="title"/>
          </p:nvPr>
        </p:nvSpPr>
        <p:spPr>
          <a:xfrm>
            <a:off x="762000" y="762000"/>
            <a:ext cx="7924800" cy="685800"/>
          </a:xfrm>
        </p:spPr>
        <p:txBody>
          <a:bodyPr/>
          <a:lstStyle/>
          <a:p>
            <a:pPr algn="r" eaLnBrk="1" hangingPunct="1"/>
            <a:r>
              <a:rPr lang="en-US" sz="2000" smtClean="0"/>
              <a:t>GENERAL SYSTEM OF FINANCIAL MANAGEMENT</a:t>
            </a: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US" b="1" smtClean="0"/>
              <a:t>(i)	that the expenditure does not exceed the budget allocation.</a:t>
            </a:r>
          </a:p>
          <a:p>
            <a:pPr eaLnBrk="1" hangingPunct="1">
              <a:buFont typeface="Wingdings" pitchFamily="2" charset="2"/>
              <a:buNone/>
            </a:pPr>
            <a:r>
              <a:rPr lang="en-US" b="1" smtClean="0"/>
              <a:t>(ii) that the expenditure is incurred for the purpose for which funds have been provided.</a:t>
            </a:r>
          </a:p>
          <a:p>
            <a:pPr eaLnBrk="1" hangingPunct="1">
              <a:buFont typeface="Wingdings" pitchFamily="2" charset="2"/>
              <a:buNone/>
            </a:pPr>
            <a:r>
              <a:rPr lang="en-US" b="1" smtClean="0"/>
              <a:t>(iii) that the expenditure is incurred in public interest.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DC96EB43-7299-4266-8EBA-ED3F1D090A6C}" type="slidenum">
              <a:rPr lang="en-US"/>
              <a:pPr/>
              <a:t>5</a:t>
            </a:fld>
            <a:endParaRPr lang="en-US"/>
          </a:p>
        </p:txBody>
      </p:sp>
      <p:sp>
        <p:nvSpPr>
          <p:cNvPr id="7171"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7172" name="Rectangle 3"/>
          <p:cNvSpPr>
            <a:spLocks noGrp="1" noChangeArrowheads="1"/>
          </p:cNvSpPr>
          <p:nvPr>
            <p:ph type="body" idx="1"/>
          </p:nvPr>
        </p:nvSpPr>
        <p:spPr/>
        <p:txBody>
          <a:bodyPr/>
          <a:lstStyle/>
          <a:p>
            <a:pPr eaLnBrk="1" hangingPunct="1">
              <a:buFont typeface="Wingdings" pitchFamily="2" charset="2"/>
              <a:buNone/>
            </a:pPr>
            <a:r>
              <a:rPr lang="en-US" sz="2400" b="1" smtClean="0"/>
              <a:t>(iv) that adequate control mechanism is functioning in his department for prevention, detection of errors and irregularities in the financial proceedings of his subordinate offices and to guard against waste and loss of public money, and</a:t>
            </a:r>
          </a:p>
          <a:p>
            <a:pPr eaLnBrk="1" hangingPunct="1">
              <a:buFont typeface="Wingdings" pitchFamily="2" charset="2"/>
              <a:buNone/>
            </a:pPr>
            <a:r>
              <a:rPr lang="en-US" sz="2400" b="1" smtClean="0"/>
              <a:t>(v) that mechanism or checks contemplated at (iv) above are effectively applied.</a:t>
            </a:r>
          </a:p>
          <a:p>
            <a:pPr eaLnBrk="1" hangingPunct="1">
              <a:buFont typeface="Wingdings" pitchFamily="2" charset="2"/>
              <a:buNone/>
            </a:pPr>
            <a:r>
              <a:rPr lang="en-US" sz="2400" b="1" smtClean="0"/>
              <a:t>						[Rule 26 of GFRs].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0C4B3AE1-6E62-4606-86F1-EF2D76B50C36}" type="slidenum">
              <a:rPr lang="en-US"/>
              <a:pPr/>
              <a:t>6</a:t>
            </a:fld>
            <a:endParaRPr lang="en-US"/>
          </a:p>
        </p:txBody>
      </p:sp>
      <p:sp>
        <p:nvSpPr>
          <p:cNvPr id="8195"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8196" name="Rectangle 3"/>
          <p:cNvSpPr>
            <a:spLocks noGrp="1" noChangeArrowheads="1"/>
          </p:cNvSpPr>
          <p:nvPr>
            <p:ph type="body" idx="1"/>
          </p:nvPr>
        </p:nvSpPr>
        <p:spPr/>
        <p:txBody>
          <a:bodyPr/>
          <a:lstStyle/>
          <a:p>
            <a:pPr eaLnBrk="1" hangingPunct="1"/>
            <a:r>
              <a:rPr lang="en-US" smtClean="0"/>
              <a:t>Note :</a:t>
            </a:r>
          </a:p>
          <a:p>
            <a:pPr eaLnBrk="1" hangingPunct="1">
              <a:buFont typeface="Wingdings" pitchFamily="2" charset="2"/>
              <a:buNone/>
            </a:pPr>
            <a:r>
              <a:rPr lang="en-US" smtClean="0"/>
              <a:t>“</a:t>
            </a:r>
            <a:r>
              <a:rPr lang="en-US" i="1" smtClean="0"/>
              <a:t>Controlling Officer</a:t>
            </a:r>
            <a:r>
              <a:rPr lang="en-US" smtClean="0"/>
              <a:t>” means an officer entrusted by a Department of the Central Government with the responsibility of controlling the incurring of expenditure and/or the collection of revenue. The term shall include a Head of Department and also an Administrator.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C80D53A5-EAF3-48E4-A2F2-41E35B79AD3C}" type="slidenum">
              <a:rPr lang="en-US"/>
              <a:pPr/>
              <a:t>7</a:t>
            </a:fld>
            <a:endParaRPr lang="en-US"/>
          </a:p>
        </p:txBody>
      </p:sp>
      <p:sp>
        <p:nvSpPr>
          <p:cNvPr id="9219"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9220" name="Rectangle 3"/>
          <p:cNvSpPr>
            <a:spLocks noGrp="1" noChangeArrowheads="1"/>
          </p:cNvSpPr>
          <p:nvPr>
            <p:ph type="body" idx="1"/>
          </p:nvPr>
        </p:nvSpPr>
        <p:spPr/>
        <p:txBody>
          <a:bodyPr/>
          <a:lstStyle/>
          <a:p>
            <a:pPr marL="533400" indent="-533400" eaLnBrk="1" hangingPunct="1">
              <a:lnSpc>
                <a:spcPct val="90000"/>
              </a:lnSpc>
              <a:buFont typeface="Wingdings" pitchFamily="2" charset="2"/>
              <a:buAutoNum type="arabicPeriod" startAt="4"/>
            </a:pPr>
            <a:r>
              <a:rPr lang="en-US" sz="2400" b="1" smtClean="0"/>
              <a:t>AVAILABILITY OF BUDGET DOES NOT CONSTITUTE A SANCTION OR PERMISSION TO INCUR EXPENDITURE.</a:t>
            </a:r>
          </a:p>
          <a:p>
            <a:pPr marL="533400" indent="-533400" eaLnBrk="1" hangingPunct="1">
              <a:lnSpc>
                <a:spcPct val="90000"/>
              </a:lnSpc>
              <a:buFont typeface="Wingdings" pitchFamily="2" charset="2"/>
              <a:buNone/>
            </a:pPr>
            <a:endParaRPr lang="en-US" sz="2400" b="1" smtClean="0"/>
          </a:p>
          <a:p>
            <a:pPr marL="533400" indent="-533400" eaLnBrk="1" hangingPunct="1">
              <a:lnSpc>
                <a:spcPct val="90000"/>
              </a:lnSpc>
              <a:buFont typeface="Wingdings" pitchFamily="2" charset="2"/>
              <a:buNone/>
            </a:pPr>
            <a:r>
              <a:rPr lang="en-US" sz="2400" b="1" smtClean="0"/>
              <a:t>5.	NO AUTHORITY MAY INCUR ANY EXPENDITURE FROM GOVERNMENT ACCOUNT UNLESS THE SAME HAS BEEN SANCTIONED BY A COMPETENT AUTHORITY. </a:t>
            </a:r>
          </a:p>
          <a:p>
            <a:pPr marL="533400" indent="-533400" eaLnBrk="1" hangingPunct="1">
              <a:lnSpc>
                <a:spcPct val="90000"/>
              </a:lnSpc>
              <a:buFont typeface="Wingdings" pitchFamily="2" charset="2"/>
              <a:buNone/>
            </a:pPr>
            <a:r>
              <a:rPr lang="en-US" sz="2400" b="1" smtClean="0"/>
              <a:t>						[Rules 22 of GFRs]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4A12E19A-699B-49C2-94FC-9BE657F5FB0D}" type="slidenum">
              <a:rPr lang="en-US"/>
              <a:pPr/>
              <a:t>8</a:t>
            </a:fld>
            <a:endParaRPr lang="en-US"/>
          </a:p>
        </p:txBody>
      </p:sp>
      <p:sp>
        <p:nvSpPr>
          <p:cNvPr id="10243"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0244" name="Rectangle 3"/>
          <p:cNvSpPr>
            <a:spLocks noGrp="1" noChangeArrowheads="1"/>
          </p:cNvSpPr>
          <p:nvPr>
            <p:ph type="body" idx="1"/>
          </p:nvPr>
        </p:nvSpPr>
        <p:spPr>
          <a:xfrm>
            <a:off x="838200" y="2362200"/>
            <a:ext cx="8001000" cy="4191000"/>
          </a:xfrm>
        </p:spPr>
        <p:txBody>
          <a:bodyPr/>
          <a:lstStyle/>
          <a:p>
            <a:pPr eaLnBrk="1" hangingPunct="1">
              <a:lnSpc>
                <a:spcPct val="90000"/>
              </a:lnSpc>
              <a:buFont typeface="Wingdings" pitchFamily="2" charset="2"/>
              <a:buNone/>
            </a:pPr>
            <a:r>
              <a:rPr lang="en-US" sz="2400" b="1" smtClean="0"/>
              <a:t>6.	FOR ACCORDING OF APPROVAL TO DIFFERENT TYPES AND AMOUNTS OF EXPENDITURE, GOVERNMENT HAVE PRESCRIBED RULES – “DELEGATION OF FINANCIAL POWERS RULES, 1978” (DFPRs). </a:t>
            </a:r>
          </a:p>
          <a:p>
            <a:pPr eaLnBrk="1" hangingPunct="1">
              <a:lnSpc>
                <a:spcPct val="90000"/>
              </a:lnSpc>
              <a:buFont typeface="Wingdings" pitchFamily="2" charset="2"/>
              <a:buNone/>
            </a:pPr>
            <a:r>
              <a:rPr lang="en-US" sz="2400" b="1" smtClean="0"/>
              <a:t>    THE DFPRs LAY DOWN THE LIMITS OF FINANCIAL POWERS THAT CAN BE EXERCISED BY VARIOUS AUTHORITIES IN RESPECT OF DIFFERENT  TYPES OF EXPENDITURE.</a:t>
            </a:r>
          </a:p>
          <a:p>
            <a:pPr eaLnBrk="1" hangingPunct="1">
              <a:lnSpc>
                <a:spcPct val="90000"/>
              </a:lnSpc>
              <a:buFont typeface="Wingdings" pitchFamily="2" charset="2"/>
              <a:buNone/>
            </a:pPr>
            <a:endParaRPr lang="en-US" sz="2400" b="1" smtClean="0"/>
          </a:p>
          <a:p>
            <a:pPr eaLnBrk="1" hangingPunct="1">
              <a:lnSpc>
                <a:spcPct val="90000"/>
              </a:lnSpc>
              <a:buFont typeface="Wingdings" pitchFamily="2" charset="2"/>
              <a:buNone/>
            </a:pPr>
            <a:r>
              <a:rPr lang="en-US" sz="2400" b="1" smtClean="0"/>
              <a:t>7.	POWERS NOT DELEGATED TO ANY AUTHORITY BY DFPRs VEST  WITH MINISTRY OF FINANCE.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7E5C840A-B4DD-40BB-A229-E8B290020C1E}" type="slidenum">
              <a:rPr lang="en-US"/>
              <a:pPr/>
              <a:t>9</a:t>
            </a:fld>
            <a:endParaRPr lang="en-US"/>
          </a:p>
        </p:txBody>
      </p:sp>
      <p:sp>
        <p:nvSpPr>
          <p:cNvPr id="11267" name="AutoShape 2"/>
          <p:cNvSpPr>
            <a:spLocks noGrp="1" noChangeArrowheads="1"/>
          </p:cNvSpPr>
          <p:nvPr>
            <p:ph type="title"/>
          </p:nvPr>
        </p:nvSpPr>
        <p:spPr/>
        <p:txBody>
          <a:bodyPr/>
          <a:lstStyle/>
          <a:p>
            <a:pPr algn="r" eaLnBrk="1" hangingPunct="1"/>
            <a:r>
              <a:rPr lang="en-US" sz="2000" smtClean="0"/>
              <a:t>GENERAL SYSTEM OF FINANCIAL MANAGEMENT</a:t>
            </a:r>
          </a:p>
        </p:txBody>
      </p:sp>
      <p:sp>
        <p:nvSpPr>
          <p:cNvPr id="11268" name="Rectangle 3"/>
          <p:cNvSpPr>
            <a:spLocks noGrp="1" noChangeArrowheads="1"/>
          </p:cNvSpPr>
          <p:nvPr>
            <p:ph type="body" idx="1"/>
          </p:nvPr>
        </p:nvSpPr>
        <p:spPr>
          <a:xfrm>
            <a:off x="838200" y="2362200"/>
            <a:ext cx="7693025" cy="4114800"/>
          </a:xfrm>
        </p:spPr>
        <p:txBody>
          <a:bodyPr/>
          <a:lstStyle/>
          <a:p>
            <a:pPr marL="533400" indent="-533400" eaLnBrk="1" hangingPunct="1">
              <a:lnSpc>
                <a:spcPct val="90000"/>
              </a:lnSpc>
              <a:buFont typeface="Wingdings" pitchFamily="2" charset="2"/>
              <a:buAutoNum type="arabicPeriod" startAt="8"/>
            </a:pPr>
            <a:r>
              <a:rPr lang="en-US" sz="2400" b="1" smtClean="0"/>
              <a:t>PROVISION OF FUNDS FOR SANCTION :</a:t>
            </a:r>
          </a:p>
          <a:p>
            <a:pPr marL="533400" indent="-533400" eaLnBrk="1" hangingPunct="1">
              <a:lnSpc>
                <a:spcPct val="90000"/>
              </a:lnSpc>
              <a:buFont typeface="Wingdings" pitchFamily="2" charset="2"/>
              <a:buNone/>
            </a:pPr>
            <a:endParaRPr lang="en-US" sz="2400" b="1" smtClean="0"/>
          </a:p>
          <a:p>
            <a:pPr marL="533400" indent="-533400" eaLnBrk="1" hangingPunct="1">
              <a:lnSpc>
                <a:spcPct val="90000"/>
              </a:lnSpc>
              <a:buFont typeface="Wingdings" pitchFamily="2" charset="2"/>
              <a:buAutoNum type="arabicPeriod"/>
            </a:pPr>
            <a:r>
              <a:rPr lang="en-US" sz="2400" b="1" smtClean="0"/>
              <a:t>All Sanctions to the expenditure shall indicate the details of the provisions in the relevant grant or appropriation wherefrom such expenditure is to be met.</a:t>
            </a:r>
          </a:p>
          <a:p>
            <a:pPr marL="533400" indent="-533400" eaLnBrk="1" hangingPunct="1">
              <a:lnSpc>
                <a:spcPct val="90000"/>
              </a:lnSpc>
              <a:buFont typeface="Wingdings" pitchFamily="2" charset="2"/>
              <a:buNone/>
            </a:pPr>
            <a:endParaRPr lang="en-US" sz="2400" b="1" smtClean="0"/>
          </a:p>
          <a:p>
            <a:pPr marL="533400" indent="-533400" eaLnBrk="1" hangingPunct="1">
              <a:lnSpc>
                <a:spcPct val="90000"/>
              </a:lnSpc>
              <a:buFont typeface="Wingdings" pitchFamily="2" charset="2"/>
              <a:buNone/>
            </a:pPr>
            <a:r>
              <a:rPr lang="en-US" sz="2400" b="1" smtClean="0"/>
              <a:t>2.	All proposals for sanction to expenditure, shall indicate whether such expenditure can be met by valid appropriation or reappropriation.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122</TotalTime>
  <Words>511</Words>
  <Application>Microsoft Office PowerPoint</Application>
  <PresentationFormat>On-screen Show (4:3)</PresentationFormat>
  <Paragraphs>142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Capsules</vt:lpstr>
      <vt:lpstr>GENERAL SYSTEM OF FINANCIAL MANAGEMENT (Including General Principles of Expenditure &amp; Payment)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GENERAL SYSTEM OF FINANCIAL MANAGEMENT</vt:lpstr>
      <vt:lpstr>Slide 24</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SYSTEM OF FINANCIAL MANAGEMENT</dc:title>
  <dc:creator>hamza</dc:creator>
  <cp:lastModifiedBy>FMRRS-1</cp:lastModifiedBy>
  <cp:revision>15</cp:revision>
  <dcterms:created xsi:type="dcterms:W3CDTF">2008-04-05T09:57:49Z</dcterms:created>
  <dcterms:modified xsi:type="dcterms:W3CDTF">2016-06-10T09:26:15Z</dcterms:modified>
</cp:coreProperties>
</file>